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63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81" r:id="rId14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74"/>
  </p:normalViewPr>
  <p:slideViewPr>
    <p:cSldViewPr snapToGrid="0">
      <p:cViewPr>
        <p:scale>
          <a:sx n="81" d="100"/>
          <a:sy n="81" d="100"/>
        </p:scale>
        <p:origin x="-300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98C1-1D35-4AC1-86CE-3983443D2DC2}" type="datetime1">
              <a:rPr lang="ru-RU" smtClean="0"/>
              <a:t>05.11.2021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8F80-7E6B-44D5-A446-1C0594CA0811}" type="datetime1">
              <a:rPr lang="ru-RU" smtClean="0"/>
              <a:pPr/>
              <a:t>05.11.2021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0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2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A44D028-484A-4016-A0FD-DCEBE353592D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=""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B504-960D-4FF3-82DC-E4C3635A674B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=""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=""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DF7B7-CD0A-4A43-BE35-20EDFB8432A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F59C7-98D5-4FFA-80E3-9889813E74BE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=""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=""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7FB405CF-C7E9-4233-9137-7641E9EC63E9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=""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2538B1-C940-4406-BCB8-DC91D6A15B03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>
            <a:extLst>
              <a:ext uri="{FF2B5EF4-FFF2-40B4-BE49-F238E27FC236}">
                <a16:creationId xmlns=""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55F6BDF-291F-4C2E-B9D8-9EC1D2DC17B1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=""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7" name="Объект 15">
            <a:extLst>
              <a:ext uri="{FF2B5EF4-FFF2-40B4-BE49-F238E27FC236}">
                <a16:creationId xmlns=""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 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533E58D-9F3B-48E0-8486-BA34FFA7DE3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/>
              <a:t>Образец текста</a:t>
            </a:r>
          </a:p>
          <a:p>
            <a:pPr marL="0" lvl="1" indent="0" algn="ctr" rtl="0">
              <a:buNone/>
            </a:pPr>
            <a:r>
              <a:rPr lang="ru-RU" noProof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>
            <a:extLst>
              <a:ext uri="{FF2B5EF4-FFF2-40B4-BE49-F238E27FC236}">
                <a16:creationId xmlns=""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44414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E8A9B8D-2AF0-47C1-AFB2-AFA473452CA4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=""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36176"/>
            <a:ext cx="4644000" cy="1341602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34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0DE436B-AA2E-4BBC-9B20-7E2E324BF6AF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=""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 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39766FF-2E5B-4390-A077-3C50F4CE4E45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=""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=""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D6DC7A-2B30-4DA5-83AF-530085FAEFDA}" type="datetime1">
              <a:rPr lang="ru-RU" noProof="0" smtClean="0"/>
              <a:t>05.11.2021</a:t>
            </a:fld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ru-RU" noProof="0" dirty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 title="Боковая панель">
            <a:extLst>
              <a:ext uri="{FF2B5EF4-FFF2-40B4-BE49-F238E27FC236}">
                <a16:creationId xmlns="" xmlns:a16="http://schemas.microsoft.com/office/drawing/2014/main" id="{FFA7AFEF-D97A-4A94-A884-7F95E91332B7}"/>
              </a:ext>
            </a:extLst>
          </p:cNvPr>
          <p:cNvSpPr/>
          <p:nvPr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983497E4-9A7A-409D-84E3-BA65B26BE651}" type="datetime1">
              <a:rPr lang="ru-RU" noProof="0" smtClean="0"/>
              <a:t>05.11.2021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47" y="1284573"/>
            <a:ext cx="8361229" cy="862144"/>
          </a:xfrm>
        </p:spPr>
        <p:txBody>
          <a:bodyPr rtlCol="0"/>
          <a:lstStyle/>
          <a:p>
            <a:r>
              <a:rPr lang="kk-KZ" sz="4000" b="1" dirty="0" smtClean="0"/>
              <a:t>Тілдік ресурстар</a:t>
            </a:r>
            <a:endParaRPr lang="ru-RU" sz="4000" cap="none" dirty="0"/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1889247" y="2246254"/>
            <a:ext cx="8361229" cy="8621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Модуль: </a:t>
            </a:r>
            <a:r>
              <a:rPr lang="en-US" sz="3200" b="1" dirty="0"/>
              <a:t>LR </a:t>
            </a:r>
            <a:r>
              <a:rPr lang="ru-RU" sz="3200" b="1" dirty="0" err="1"/>
              <a:t>ретінде</a:t>
            </a:r>
            <a:r>
              <a:rPr lang="ru-RU" sz="3200" b="1" dirty="0"/>
              <a:t> лексика. ЛЕКСИКОГРАФИЯҒА КІРІСПЕ</a:t>
            </a:r>
            <a:endParaRPr lang="ru-RU" sz="32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2654026" y="-69785"/>
            <a:ext cx="6831673" cy="75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2000" b="1" dirty="0"/>
              <a:t>ә</a:t>
            </a:r>
            <a:r>
              <a:rPr lang="kk-KZ" sz="2000" b="1" dirty="0" smtClean="0"/>
              <a:t>л-Фараби атындағы ҚазҰУ</a:t>
            </a:r>
            <a:endParaRPr lang="ru-RU" sz="20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="" xmlns:a16="http://schemas.microsoft.com/office/drawing/2014/main" id="{3BCAE2CE-F5D8-4BB6-A52B-9737F0CA11B5}"/>
              </a:ext>
            </a:extLst>
          </p:cNvPr>
          <p:cNvSpPr txBox="1">
            <a:spLocks/>
          </p:cNvSpPr>
          <p:nvPr/>
        </p:nvSpPr>
        <p:spPr>
          <a:xfrm>
            <a:off x="3272154" y="6424593"/>
            <a:ext cx="6831673" cy="433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mtClean="0"/>
              <a:t>2021-2022</a:t>
            </a:r>
            <a:endParaRPr lang="ru-RU" sz="2000" b="1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25F28594-E3E7-4921-BB26-C93A4252F5E9}"/>
              </a:ext>
            </a:extLst>
          </p:cNvPr>
          <p:cNvSpPr txBox="1">
            <a:spLocks/>
          </p:cNvSpPr>
          <p:nvPr/>
        </p:nvSpPr>
        <p:spPr>
          <a:xfrm>
            <a:off x="2073507" y="3429000"/>
            <a:ext cx="8361229" cy="133749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66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err="1"/>
              <a:t>Дәріс</a:t>
            </a:r>
            <a:r>
              <a:rPr lang="ru-RU" sz="2800" dirty="0"/>
              <a:t> 10. ОРТАҚ ТІЛ ЖӘНЕ </a:t>
            </a:r>
            <a:r>
              <a:rPr lang="en-US" sz="2800" dirty="0"/>
              <a:t>WORDNET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44114"/>
            <a:ext cx="4644000" cy="1341602"/>
          </a:xfrm>
        </p:spPr>
        <p:txBody>
          <a:bodyPr rtlCol="0">
            <a:noAutofit/>
          </a:bodyPr>
          <a:lstStyle/>
          <a:p>
            <a:pPr rtl="0"/>
            <a:r>
              <a:rPr lang="ru-RU" sz="3500" dirty="0" err="1" smtClean="0"/>
              <a:t>Сұрақтар</a:t>
            </a:r>
            <a:r>
              <a:rPr lang="ru-RU" sz="3500" dirty="0" smtClean="0"/>
              <a:t>? </a:t>
            </a:r>
            <a:endParaRPr lang="ru-RU" sz="35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043" y="2139709"/>
            <a:ext cx="5469466" cy="1962082"/>
          </a:xfrm>
        </p:spPr>
        <p:txBody>
          <a:bodyPr rtlCol="0"/>
          <a:lstStyle/>
          <a:p>
            <a:pPr marL="0" indent="0">
              <a:buNone/>
            </a:pPr>
            <a:r>
              <a:rPr lang="ru-RU" dirty="0"/>
              <a:t>...</a:t>
            </a:r>
          </a:p>
          <a:p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=""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1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8488" y="1786423"/>
            <a:ext cx="9601200" cy="4382729"/>
          </a:xfrm>
        </p:spPr>
        <p:txBody>
          <a:bodyPr/>
          <a:lstStyle/>
          <a:p>
            <a:r>
              <a:rPr lang="en-US" dirty="0"/>
              <a:t>Semantic Web (SW) </a:t>
            </a:r>
            <a:r>
              <a:rPr lang="ru-RU" dirty="0" err="1"/>
              <a:t>жобасын</a:t>
            </a:r>
            <a:r>
              <a:rPr lang="ru-RU" dirty="0"/>
              <a:t> </a:t>
            </a:r>
            <a:r>
              <a:rPr lang="en-US" dirty="0"/>
              <a:t>WWW </a:t>
            </a:r>
            <a:r>
              <a:rPr lang="ru-RU" dirty="0" err="1"/>
              <a:t>негізін</a:t>
            </a:r>
            <a:r>
              <a:rPr lang="ru-RU" dirty="0"/>
              <a:t> </a:t>
            </a:r>
            <a:r>
              <a:rPr lang="ru-RU" dirty="0" err="1"/>
              <a:t>қалаушылардың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/>
              <a:t>WWW </a:t>
            </a:r>
            <a:r>
              <a:rPr lang="ru-RU" dirty="0" err="1"/>
              <a:t>консорциумының</a:t>
            </a:r>
            <a:r>
              <a:rPr lang="ru-RU" dirty="0"/>
              <a:t> (</a:t>
            </a:r>
            <a:r>
              <a:rPr lang="en-US" dirty="0"/>
              <a:t>W3C)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төрағасы</a:t>
            </a:r>
            <a:r>
              <a:rPr lang="ru-RU" dirty="0"/>
              <a:t> Тим </a:t>
            </a:r>
            <a:r>
              <a:rPr lang="ru-RU" dirty="0" err="1"/>
              <a:t>Бернерс</a:t>
            </a:r>
            <a:r>
              <a:rPr lang="ru-RU" dirty="0"/>
              <a:t>-Ли </a:t>
            </a:r>
            <a:r>
              <a:rPr lang="ru-RU" dirty="0" err="1"/>
              <a:t>ұсынды</a:t>
            </a:r>
            <a:r>
              <a:rPr lang="ru-RU" dirty="0"/>
              <a:t>. </a:t>
            </a:r>
            <a:r>
              <a:rPr lang="en-US" dirty="0"/>
              <a:t>SW </a:t>
            </a:r>
            <a:r>
              <a:rPr lang="ru-RU" dirty="0" err="1"/>
              <a:t>тұжырымдамасы</a:t>
            </a:r>
            <a:r>
              <a:rPr lang="ru-RU" dirty="0"/>
              <a:t> </a:t>
            </a:r>
            <a:r>
              <a:rPr lang="ru-RU" dirty="0" err="1"/>
              <a:t>желіде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ұсынуды</a:t>
            </a:r>
            <a:r>
              <a:rPr lang="ru-RU" dirty="0"/>
              <a:t> </a:t>
            </a:r>
            <a:r>
              <a:rPr lang="ru-RU" dirty="0" err="1"/>
              <a:t>ұйымдастыру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оны </a:t>
            </a:r>
            <a:r>
              <a:rPr lang="ru-RU" dirty="0" err="1"/>
              <a:t>визуализациялауға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автоматты</a:t>
            </a:r>
            <a:r>
              <a:rPr lang="ru-RU" dirty="0"/>
              <a:t> </a:t>
            </a:r>
            <a:r>
              <a:rPr lang="ru-RU" dirty="0" err="1"/>
              <a:t>өңдеуге</a:t>
            </a:r>
            <a:r>
              <a:rPr lang="ru-RU" dirty="0"/>
              <a:t> де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61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2296"/>
            <a:ext cx="9601200" cy="720213"/>
          </a:xfrm>
        </p:spPr>
        <p:txBody>
          <a:bodyPr/>
          <a:lstStyle/>
          <a:p>
            <a:pPr algn="ctr"/>
            <a:r>
              <a:rPr lang="ru-RU" sz="4000" dirty="0" smtClean="0"/>
              <a:t> </a:t>
            </a:r>
            <a:r>
              <a:rPr lang="en-US" sz="4000" dirty="0" smtClean="0"/>
              <a:t>WWW-</a:t>
            </a:r>
            <a:r>
              <a:rPr lang="ru-RU" sz="4000" dirty="0" err="1" smtClean="0"/>
              <a:t>желісінің</a:t>
            </a:r>
            <a:r>
              <a:rPr lang="ru-RU" sz="4000" dirty="0" smtClean="0"/>
              <a:t> даму </a:t>
            </a:r>
            <a:r>
              <a:rPr lang="ru-RU" sz="4000" dirty="0" err="1" smtClean="0"/>
              <a:t>сатылары</a:t>
            </a:r>
            <a:r>
              <a:rPr lang="ru-RU" sz="4000" dirty="0" smtClean="0"/>
              <a:t>: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716768" cy="4382729"/>
          </a:xfrm>
        </p:spPr>
        <p:txBody>
          <a:bodyPr/>
          <a:lstStyle/>
          <a:p>
            <a:r>
              <a:rPr lang="en-US" dirty="0"/>
              <a:t>1. Web 1.0 - </a:t>
            </a:r>
            <a:r>
              <a:rPr lang="ru-RU" dirty="0" err="1"/>
              <a:t>желіде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біріктіру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оны </a:t>
            </a:r>
            <a:r>
              <a:rPr lang="ru-RU" dirty="0" err="1"/>
              <a:t>үнемі</a:t>
            </a:r>
            <a:r>
              <a:rPr lang="ru-RU" dirty="0"/>
              <a:t> </a:t>
            </a:r>
            <a:r>
              <a:rPr lang="ru-RU" dirty="0" err="1"/>
              <a:t>толықтыру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en-US" dirty="0"/>
              <a:t>Web 2.0 - </a:t>
            </a:r>
            <a:r>
              <a:rPr lang="ru-RU" dirty="0" err="1"/>
              <a:t>адамдарды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желілерге</a:t>
            </a:r>
            <a:r>
              <a:rPr lang="ru-RU" dirty="0"/>
              <a:t> </a:t>
            </a:r>
            <a:r>
              <a:rPr lang="ru-RU" dirty="0" err="1"/>
              <a:t>біріктіру</a:t>
            </a:r>
            <a:r>
              <a:rPr lang="ru-RU" dirty="0"/>
              <a:t>-</a:t>
            </a:r>
            <a:r>
              <a:rPr lang="en-US" dirty="0"/>
              <a:t>Social Web</a:t>
            </a:r>
            <a:r>
              <a:rPr lang="en-US" dirty="0" smtClean="0"/>
              <a:t>.</a:t>
            </a:r>
            <a:endParaRPr lang="kk-KZ" dirty="0" smtClean="0"/>
          </a:p>
          <a:p>
            <a:r>
              <a:rPr lang="en-US" dirty="0" smtClean="0"/>
              <a:t>3</a:t>
            </a:r>
            <a:r>
              <a:rPr lang="en-US" dirty="0"/>
              <a:t>. Web 3.0-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желісіндегі</a:t>
            </a:r>
            <a:r>
              <a:rPr lang="ru-RU" dirty="0"/>
              <a:t> </a:t>
            </a:r>
            <a:r>
              <a:rPr lang="ru-RU" dirty="0" err="1"/>
              <a:t>бірлестік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en-US" dirty="0"/>
              <a:t>Web 4.0-</a:t>
            </a:r>
            <a:r>
              <a:rPr lang="ru-RU" dirty="0" err="1"/>
              <a:t>бір-бірімен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дәрежеде</a:t>
            </a:r>
            <a:r>
              <a:rPr lang="ru-RU" dirty="0"/>
              <a:t>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мен </a:t>
            </a:r>
            <a:r>
              <a:rPr lang="ru-RU" dirty="0" err="1"/>
              <a:t>компьютерлерді</a:t>
            </a:r>
            <a:r>
              <a:rPr lang="ru-RU" dirty="0"/>
              <a:t> </a:t>
            </a:r>
            <a:r>
              <a:rPr lang="ru-RU" dirty="0" err="1"/>
              <a:t>желіге</a:t>
            </a:r>
            <a:r>
              <a:rPr lang="ru-RU" dirty="0"/>
              <a:t> </a:t>
            </a:r>
            <a:r>
              <a:rPr lang="ru-RU" dirty="0" err="1"/>
              <a:t>біріктіру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890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10896"/>
            <a:ext cx="9601200" cy="720213"/>
          </a:xfrm>
        </p:spPr>
        <p:txBody>
          <a:bodyPr/>
          <a:lstStyle/>
          <a:p>
            <a:pPr algn="ctr"/>
            <a:r>
              <a:rPr lang="ru-RU" sz="4400" dirty="0"/>
              <a:t>Этика </a:t>
            </a:r>
            <a:r>
              <a:rPr lang="ru-RU" sz="4400" dirty="0" err="1"/>
              <a:t>міндеттері</a:t>
            </a:r>
            <a:r>
              <a:rPr lang="ru-RU" sz="4400" dirty="0"/>
              <a:t>:</a:t>
            </a:r>
            <a:endParaRPr lang="en-US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10643616" cy="4382729"/>
          </a:xfrm>
        </p:spPr>
        <p:txBody>
          <a:bodyPr/>
          <a:lstStyle/>
          <a:p>
            <a:r>
              <a:rPr lang="ru-RU" dirty="0"/>
              <a:t>	</a:t>
            </a:r>
            <a:r>
              <a:rPr lang="ru-RU" dirty="0" err="1"/>
              <a:t>адамгершілік</a:t>
            </a:r>
            <a:r>
              <a:rPr lang="ru-RU" dirty="0"/>
              <a:t> </a:t>
            </a:r>
            <a:r>
              <a:rPr lang="ru-RU" dirty="0" err="1"/>
              <a:t>қағидаттары</a:t>
            </a:r>
            <a:r>
              <a:rPr lang="ru-RU" dirty="0"/>
              <a:t> мен </a:t>
            </a:r>
            <a:r>
              <a:rPr lang="ru-RU" dirty="0" err="1"/>
              <a:t>нормаларын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моральдық</a:t>
            </a:r>
            <a:r>
              <a:rPr lang="ru-RU" dirty="0" smtClean="0"/>
              <a:t> </a:t>
            </a:r>
            <a:r>
              <a:rPr lang="ru-RU" dirty="0" err="1"/>
              <a:t>принциптер</a:t>
            </a:r>
            <a:r>
              <a:rPr lang="ru-RU" dirty="0"/>
              <a:t> мен </a:t>
            </a:r>
            <a:r>
              <a:rPr lang="ru-RU" dirty="0" err="1"/>
              <a:t>нормаларды</a:t>
            </a:r>
            <a:r>
              <a:rPr lang="ru-RU" dirty="0"/>
              <a:t> </a:t>
            </a:r>
            <a:r>
              <a:rPr lang="ru-RU" dirty="0" err="1"/>
              <a:t>жинақтайды</a:t>
            </a:r>
            <a:r>
              <a:rPr lang="ru-RU" dirty="0"/>
              <a:t>, </a:t>
            </a:r>
            <a:r>
              <a:rPr lang="ru-RU" dirty="0" err="1"/>
              <a:t>жүйелейді</a:t>
            </a:r>
            <a:r>
              <a:rPr lang="ru-RU" dirty="0"/>
              <a:t>, </a:t>
            </a:r>
            <a:r>
              <a:rPr lang="ru-RU" dirty="0" err="1"/>
              <a:t>жіктейді,моральдық</a:t>
            </a:r>
            <a:r>
              <a:rPr lang="ru-RU" dirty="0"/>
              <a:t> </a:t>
            </a:r>
            <a:r>
              <a:rPr lang="ru-RU" dirty="0" err="1"/>
              <a:t>қатынастар</a:t>
            </a:r>
            <a:r>
              <a:rPr lang="ru-RU" dirty="0"/>
              <a:t>, </a:t>
            </a:r>
            <a:r>
              <a:rPr lang="ru-RU" dirty="0" err="1"/>
              <a:t>моральдық</a:t>
            </a:r>
            <a:r>
              <a:rPr lang="ru-RU" dirty="0"/>
              <a:t> сана, </a:t>
            </a:r>
            <a:r>
              <a:rPr lang="ru-RU" dirty="0" err="1"/>
              <a:t>моральдық</a:t>
            </a:r>
            <a:r>
              <a:rPr lang="ru-RU" dirty="0"/>
              <a:t> </a:t>
            </a:r>
            <a:r>
              <a:rPr lang="ru-RU" dirty="0" err="1"/>
              <a:t>жауапкершілік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ережелерді</a:t>
            </a:r>
            <a:r>
              <a:rPr lang="ru-RU" dirty="0"/>
              <a:t> </a:t>
            </a:r>
            <a:r>
              <a:rPr lang="ru-RU" dirty="0" err="1"/>
              <a:t>негіздейді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адамдардың</a:t>
            </a:r>
            <a:r>
              <a:rPr lang="ru-RU" dirty="0" smtClean="0"/>
              <a:t> </a:t>
            </a:r>
            <a:r>
              <a:rPr lang="ru-RU" dirty="0" err="1"/>
              <a:t>мінез-құлқы</a:t>
            </a:r>
            <a:r>
              <a:rPr lang="ru-RU" dirty="0"/>
              <a:t> мен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қарым-қатынастарының</a:t>
            </a:r>
            <a:r>
              <a:rPr lang="ru-RU" dirty="0"/>
              <a:t> </a:t>
            </a:r>
            <a:r>
              <a:rPr lang="ru-RU" dirty="0" err="1"/>
              <a:t>адамгершілік</a:t>
            </a:r>
            <a:r>
              <a:rPr lang="ru-RU" dirty="0"/>
              <a:t> </a:t>
            </a:r>
            <a:r>
              <a:rPr lang="ru-RU" dirty="0" err="1"/>
              <a:t>мәдениетінің</a:t>
            </a:r>
            <a:r>
              <a:rPr lang="ru-RU" dirty="0"/>
              <a:t> </a:t>
            </a:r>
            <a:r>
              <a:rPr lang="ru-RU" dirty="0" err="1"/>
              <a:t>өлшемдерін</a:t>
            </a:r>
            <a:r>
              <a:rPr lang="ru-RU" dirty="0"/>
              <a:t> </a:t>
            </a:r>
            <a:r>
              <a:rPr lang="ru-RU" dirty="0" err="1" smtClean="0"/>
              <a:t>анықтайды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моральдық</a:t>
            </a:r>
            <a:r>
              <a:rPr lang="ru-RU" dirty="0"/>
              <a:t> </a:t>
            </a:r>
            <a:r>
              <a:rPr lang="ru-RU" dirty="0" err="1"/>
              <a:t>пікір</a:t>
            </a:r>
            <a:r>
              <a:rPr lang="ru-RU" dirty="0"/>
              <a:t> </a:t>
            </a:r>
            <a:r>
              <a:rPr lang="ru-RU" dirty="0" err="1"/>
              <a:t>қалыптастыруға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1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681667"/>
          </a:xfrm>
        </p:spPr>
        <p:txBody>
          <a:bodyPr/>
          <a:lstStyle/>
          <a:p>
            <a:r>
              <a:rPr lang="ru-RU" sz="2000" dirty="0"/>
              <a:t>Тим </a:t>
            </a:r>
            <a:r>
              <a:rPr lang="ru-RU" sz="2000" dirty="0" err="1"/>
              <a:t>Бернерс-Лидің</a:t>
            </a:r>
            <a:r>
              <a:rPr lang="ru-RU" sz="2000" dirty="0"/>
              <a:t> </a:t>
            </a:r>
            <a:r>
              <a:rPr lang="ru-RU" sz="2000" dirty="0" err="1"/>
              <a:t>айтуы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en-US" sz="2000" dirty="0"/>
              <a:t>SW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моделі</a:t>
            </a:r>
            <a:r>
              <a:rPr lang="ru-RU" sz="2000" dirty="0"/>
              <a:t> </a:t>
            </a:r>
            <a:r>
              <a:rPr lang="ru-RU" sz="2000" dirty="0" err="1"/>
              <a:t>келесі</a:t>
            </a:r>
            <a:r>
              <a:rPr lang="ru-RU" sz="2000" dirty="0"/>
              <a:t> </a:t>
            </a:r>
            <a:r>
              <a:rPr lang="ru-RU" sz="2000" dirty="0" err="1"/>
              <a:t>компоненттерден</a:t>
            </a:r>
            <a:r>
              <a:rPr lang="ru-RU" sz="2000" dirty="0"/>
              <a:t> </a:t>
            </a:r>
            <a:r>
              <a:rPr lang="ru-RU" sz="2000" dirty="0" err="1"/>
              <a:t>тұрады</a:t>
            </a:r>
            <a:r>
              <a:rPr lang="ru-RU" sz="2000" dirty="0"/>
              <a:t>: </a:t>
            </a:r>
            <a:r>
              <a:rPr lang="en-US" sz="2000" dirty="0"/>
              <a:t>URI/IRI - </a:t>
            </a:r>
            <a:r>
              <a:rPr lang="ru-RU" sz="2000" dirty="0" err="1"/>
              <a:t>ресурстардың</a:t>
            </a:r>
            <a:r>
              <a:rPr lang="ru-RU" sz="2000" dirty="0"/>
              <a:t> </a:t>
            </a:r>
            <a:r>
              <a:rPr lang="ru-RU" sz="2000" dirty="0" err="1"/>
              <a:t>әмбебап</a:t>
            </a:r>
            <a:r>
              <a:rPr lang="ru-RU" sz="2000" dirty="0"/>
              <a:t> идентификаторы; </a:t>
            </a:r>
            <a:r>
              <a:rPr lang="ru-RU" sz="2000" dirty="0" err="1"/>
              <a:t>кеңейтілген</a:t>
            </a:r>
            <a:r>
              <a:rPr lang="ru-RU" sz="2000" dirty="0"/>
              <a:t> </a:t>
            </a:r>
            <a:r>
              <a:rPr lang="ru-RU" sz="2000" dirty="0" err="1"/>
              <a:t>белгілеу</a:t>
            </a:r>
            <a:r>
              <a:rPr lang="ru-RU" sz="2000" dirty="0"/>
              <a:t> </a:t>
            </a:r>
            <a:r>
              <a:rPr lang="ru-RU" sz="2000" dirty="0" err="1"/>
              <a:t>тілі</a:t>
            </a:r>
            <a:r>
              <a:rPr lang="ru-RU" sz="2000" dirty="0"/>
              <a:t> (</a:t>
            </a:r>
            <a:r>
              <a:rPr lang="en-US" sz="2000" dirty="0"/>
              <a:t>XML); RDF </a:t>
            </a:r>
            <a:r>
              <a:rPr lang="ru-RU" sz="2000" dirty="0" err="1"/>
              <a:t>ресурстарын</a:t>
            </a:r>
            <a:r>
              <a:rPr lang="ru-RU" sz="2000" dirty="0"/>
              <a:t> </a:t>
            </a:r>
            <a:r>
              <a:rPr lang="ru-RU" sz="2000" dirty="0" err="1"/>
              <a:t>сипаттаудың</a:t>
            </a:r>
            <a:r>
              <a:rPr lang="ru-RU" sz="2000" dirty="0"/>
              <a:t> </a:t>
            </a:r>
            <a:r>
              <a:rPr lang="ru-RU" sz="2000" dirty="0" err="1"/>
              <a:t>жалпы</a:t>
            </a:r>
            <a:r>
              <a:rPr lang="ru-RU" sz="2000" dirty="0"/>
              <a:t> </a:t>
            </a:r>
            <a:r>
              <a:rPr lang="ru-RU" sz="2000" dirty="0" err="1"/>
              <a:t>схемасы</a:t>
            </a:r>
            <a:r>
              <a:rPr lang="ru-RU" sz="2000" dirty="0"/>
              <a:t>; </a:t>
            </a:r>
            <a:r>
              <a:rPr lang="ru-RU" sz="2000" dirty="0" err="1"/>
              <a:t>метадеректер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en-US" sz="2000" dirty="0"/>
              <a:t>RDF </a:t>
            </a:r>
            <a:r>
              <a:rPr lang="ru-RU" sz="2000" dirty="0" err="1"/>
              <a:t>схемасы</a:t>
            </a:r>
            <a:r>
              <a:rPr lang="ru-RU" sz="2000" dirty="0"/>
              <a:t> (</a:t>
            </a:r>
            <a:r>
              <a:rPr lang="en-US" sz="2000" dirty="0"/>
              <a:t>RDFS); </a:t>
            </a:r>
            <a:r>
              <a:rPr lang="ru-RU" sz="2000" dirty="0"/>
              <a:t>онтология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оларды</a:t>
            </a:r>
            <a:r>
              <a:rPr lang="ru-RU" sz="2000" dirty="0"/>
              <a:t> </a:t>
            </a:r>
            <a:r>
              <a:rPr lang="ru-RU" sz="2000" dirty="0" err="1"/>
              <a:t>сипаттау</a:t>
            </a:r>
            <a:r>
              <a:rPr lang="ru-RU" sz="2000" dirty="0"/>
              <a:t> </a:t>
            </a:r>
            <a:r>
              <a:rPr lang="ru-RU" sz="2000" dirty="0" err="1"/>
              <a:t>тілдері</a:t>
            </a:r>
            <a:r>
              <a:rPr lang="ru-RU" sz="2000" dirty="0"/>
              <a:t> (</a:t>
            </a:r>
            <a:r>
              <a:rPr lang="en-US" sz="2000" dirty="0"/>
              <a:t>OWL: OWL Lite, OWL DL, OWL Full); </a:t>
            </a:r>
            <a:r>
              <a:rPr lang="ru-RU" sz="2000" dirty="0" err="1"/>
              <a:t>метадеректер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en-US" sz="2000" dirty="0"/>
              <a:t>OWL </a:t>
            </a:r>
            <a:r>
              <a:rPr lang="ru-RU" sz="2000" dirty="0" err="1"/>
              <a:t>схемасы</a:t>
            </a:r>
            <a:r>
              <a:rPr lang="ru-RU" sz="2000" dirty="0"/>
              <a:t> (</a:t>
            </a:r>
            <a:r>
              <a:rPr lang="en-US" sz="2000" dirty="0"/>
              <a:t>OWLS); RDF </a:t>
            </a:r>
            <a:r>
              <a:rPr lang="ru-RU" sz="2000" dirty="0" err="1"/>
              <a:t>қоймаларына</a:t>
            </a:r>
            <a:r>
              <a:rPr lang="ru-RU" sz="2000" dirty="0"/>
              <a:t> </a:t>
            </a:r>
            <a:r>
              <a:rPr lang="en-US" sz="2000" dirty="0"/>
              <a:t>SPAROL </a:t>
            </a:r>
            <a:r>
              <a:rPr lang="ru-RU" sz="2000" dirty="0" err="1"/>
              <a:t>сұрау</a:t>
            </a:r>
            <a:r>
              <a:rPr lang="ru-RU" sz="2000" dirty="0"/>
              <a:t> </a:t>
            </a:r>
            <a:r>
              <a:rPr lang="ru-RU" sz="2000" dirty="0" err="1"/>
              <a:t>тілі</a:t>
            </a:r>
            <a:r>
              <a:rPr lang="ru-RU" sz="2000" dirty="0"/>
              <a:t>; </a:t>
            </a:r>
            <a:r>
              <a:rPr lang="en-US" sz="2000" dirty="0"/>
              <a:t>WSDL </a:t>
            </a:r>
            <a:r>
              <a:rPr lang="ru-RU" sz="2000" dirty="0" err="1"/>
              <a:t>агенттері</a:t>
            </a:r>
            <a:r>
              <a:rPr lang="ru-RU" sz="2000" dirty="0"/>
              <a:t>/</a:t>
            </a:r>
            <a:r>
              <a:rPr lang="ru-RU" sz="2000" dirty="0" err="1"/>
              <a:t>қызметтері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en-US" sz="2000" dirty="0" err="1"/>
              <a:t>Wsdls</a:t>
            </a:r>
            <a:r>
              <a:rPr lang="en-US" sz="2000" dirty="0"/>
              <a:t> </a:t>
            </a:r>
            <a:r>
              <a:rPr lang="ru-RU" sz="2000" dirty="0" err="1"/>
              <a:t>схемалары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т. б</a:t>
            </a:r>
            <a:r>
              <a:rPr lang="ru-RU" sz="2000" dirty="0" smtClean="0"/>
              <a:t>.</a:t>
            </a:r>
          </a:p>
          <a:p>
            <a:r>
              <a:rPr lang="en-US" sz="2000" dirty="0"/>
              <a:t>RDF </a:t>
            </a:r>
            <a:r>
              <a:rPr lang="ru-RU" sz="2000" dirty="0" err="1"/>
              <a:t>деректері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деректерді</a:t>
            </a:r>
            <a:r>
              <a:rPr lang="ru-RU" sz="2000" dirty="0"/>
              <a:t> </a:t>
            </a:r>
            <a:r>
              <a:rPr lang="ru-RU" sz="2000" dirty="0" err="1"/>
              <a:t>сериялау</a:t>
            </a:r>
            <a:r>
              <a:rPr lang="ru-RU" sz="2000" dirty="0"/>
              <a:t> </a:t>
            </a:r>
            <a:r>
              <a:rPr lang="ru-RU" sz="2000" dirty="0" err="1"/>
              <a:t>форматтары</a:t>
            </a:r>
            <a:r>
              <a:rPr lang="ru-RU" sz="2000" dirty="0"/>
              <a:t> </a:t>
            </a:r>
            <a:r>
              <a:rPr lang="ru-RU" sz="2000" dirty="0" err="1"/>
              <a:t>жасалынған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қосымшалардың</a:t>
            </a:r>
            <a:r>
              <a:rPr lang="ru-RU" sz="2000" dirty="0"/>
              <a:t> </a:t>
            </a:r>
            <a:r>
              <a:rPr lang="ru-RU" sz="2000" dirty="0" err="1"/>
              <a:t>интероперабельділігі</a:t>
            </a:r>
            <a:r>
              <a:rPr lang="ru-RU" sz="2000" dirty="0"/>
              <a:t> </a:t>
            </a:r>
            <a:r>
              <a:rPr lang="ru-RU" sz="2000" dirty="0" err="1"/>
              <a:t>қамтамасыз</a:t>
            </a:r>
            <a:r>
              <a:rPr lang="ru-RU" sz="2000" dirty="0"/>
              <a:t> </a:t>
            </a:r>
            <a:r>
              <a:rPr lang="ru-RU" sz="2000" dirty="0" err="1"/>
              <a:t>етілген</a:t>
            </a:r>
            <a:r>
              <a:rPr lang="ru-RU" sz="2000" dirty="0"/>
              <a:t>. </a:t>
            </a:r>
            <a:r>
              <a:rPr lang="en-US" sz="2000" dirty="0"/>
              <a:t>W3C </a:t>
            </a:r>
            <a:r>
              <a:rPr lang="ru-RU" sz="2000" dirty="0"/>
              <a:t>консорциумы </a:t>
            </a:r>
            <a:r>
              <a:rPr lang="ru-RU" sz="2000" dirty="0" err="1"/>
              <a:t>қолданылатын</a:t>
            </a:r>
            <a:r>
              <a:rPr lang="ru-RU" sz="2000" dirty="0"/>
              <a:t> </a:t>
            </a:r>
            <a:r>
              <a:rPr lang="ru-RU" sz="2000" dirty="0" err="1"/>
              <a:t>терминдердің</a:t>
            </a:r>
            <a:r>
              <a:rPr lang="ru-RU" sz="2000" dirty="0"/>
              <a:t> </a:t>
            </a:r>
            <a:r>
              <a:rPr lang="ru-RU" sz="2000" dirty="0" err="1"/>
              <a:t>сөздіктерін</a:t>
            </a:r>
            <a:r>
              <a:rPr lang="ru-RU" sz="2000" dirty="0"/>
              <a:t> </a:t>
            </a:r>
            <a:r>
              <a:rPr lang="ru-RU" sz="2000" dirty="0" err="1"/>
              <a:t>анықтауға</a:t>
            </a:r>
            <a:r>
              <a:rPr lang="ru-RU" sz="2000" dirty="0"/>
              <a:t> </a:t>
            </a:r>
            <a:r>
              <a:rPr lang="ru-RU" sz="2000" dirty="0" err="1"/>
              <a:t>мүмкіндік</a:t>
            </a:r>
            <a:r>
              <a:rPr lang="ru-RU" sz="2000" dirty="0"/>
              <a:t> </a:t>
            </a:r>
            <a:r>
              <a:rPr lang="ru-RU" sz="2000" dirty="0" err="1"/>
              <a:t>беретін</a:t>
            </a:r>
            <a:r>
              <a:rPr lang="ru-RU" sz="2000" dirty="0"/>
              <a:t> </a:t>
            </a:r>
            <a:r>
              <a:rPr lang="en-US" sz="2000" dirty="0"/>
              <a:t>XML, Namespace (</a:t>
            </a:r>
            <a:r>
              <a:rPr lang="ru-RU" sz="2000" dirty="0" err="1"/>
              <a:t>аттар</a:t>
            </a:r>
            <a:r>
              <a:rPr lang="ru-RU" sz="2000" dirty="0"/>
              <a:t> </a:t>
            </a:r>
            <a:r>
              <a:rPr lang="ru-RU" sz="2000" dirty="0" err="1"/>
              <a:t>кеңістігі</a:t>
            </a:r>
            <a:r>
              <a:rPr lang="ru-RU" sz="2000" dirty="0"/>
              <a:t>), </a:t>
            </a:r>
            <a:r>
              <a:rPr lang="en-US" sz="2000" dirty="0"/>
              <a:t>RDF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en-US" sz="2000" dirty="0"/>
              <a:t>RDFS (RDF </a:t>
            </a:r>
            <a:r>
              <a:rPr lang="ru-RU" sz="2000" dirty="0" err="1"/>
              <a:t>схемалары</a:t>
            </a:r>
            <a:r>
              <a:rPr lang="ru-RU" sz="2000" dirty="0"/>
              <a:t>) </a:t>
            </a:r>
            <a:r>
              <a:rPr lang="ru-RU" sz="2000" dirty="0" err="1"/>
              <a:t>форматтары</a:t>
            </a:r>
            <a:r>
              <a:rPr lang="ru-RU" sz="2000" dirty="0"/>
              <a:t> </a:t>
            </a:r>
            <a:r>
              <a:rPr lang="ru-RU" sz="2000" dirty="0" err="1"/>
              <a:t>бойынша</a:t>
            </a:r>
            <a:r>
              <a:rPr lang="ru-RU" sz="2000" dirty="0"/>
              <a:t> </a:t>
            </a:r>
            <a:r>
              <a:rPr lang="ru-RU" sz="2000" dirty="0" err="1"/>
              <a:t>стандарттарды</a:t>
            </a:r>
            <a:r>
              <a:rPr lang="ru-RU" sz="2000" dirty="0"/>
              <a:t> </a:t>
            </a:r>
            <a:r>
              <a:rPr lang="ru-RU" sz="2000" dirty="0" err="1"/>
              <a:t>ұсынды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қолданады</a:t>
            </a:r>
            <a:r>
              <a:rPr lang="ru-RU" sz="2000" dirty="0"/>
              <a:t>. </a:t>
            </a:r>
            <a:r>
              <a:rPr lang="ru-RU" sz="2000" dirty="0" err="1"/>
              <a:t>Қолданыстағы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жаңа</a:t>
            </a:r>
            <a:r>
              <a:rPr lang="ru-RU" sz="2000" dirty="0"/>
              <a:t> </a:t>
            </a:r>
            <a:r>
              <a:rPr lang="ru-RU" sz="2000" dirty="0" err="1"/>
              <a:t>қосымшалар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тиісті</a:t>
            </a:r>
            <a:r>
              <a:rPr lang="ru-RU" sz="2000" dirty="0"/>
              <a:t> </a:t>
            </a:r>
            <a:r>
              <a:rPr lang="ru-RU" sz="2000" dirty="0" err="1"/>
              <a:t>ерекшеліктер</a:t>
            </a:r>
            <a:r>
              <a:rPr lang="ru-RU" sz="2000" dirty="0"/>
              <a:t> </a:t>
            </a:r>
            <a:r>
              <a:rPr lang="ru-RU" sz="2000" dirty="0" err="1"/>
              <a:t>жасалады</a:t>
            </a:r>
            <a:r>
              <a:rPr lang="ru-RU" sz="2000" dirty="0"/>
              <a:t> (</a:t>
            </a:r>
            <a:r>
              <a:rPr lang="en-US" sz="2000" dirty="0"/>
              <a:t>http://www.w3. org/RDF/). </a:t>
            </a:r>
            <a:r>
              <a:rPr lang="ru-RU" sz="2000" dirty="0" err="1"/>
              <a:t>Зерттеу</a:t>
            </a:r>
            <a:r>
              <a:rPr lang="ru-RU" sz="2000" dirty="0"/>
              <a:t> </a:t>
            </a:r>
            <a:r>
              <a:rPr lang="ru-RU" sz="2000" dirty="0" err="1"/>
              <a:t>нәтижелері</a:t>
            </a:r>
            <a:r>
              <a:rPr lang="ru-RU" sz="2000" dirty="0"/>
              <a:t> </a:t>
            </a:r>
            <a:r>
              <a:rPr lang="ru-RU" sz="2000" dirty="0" err="1"/>
              <a:t>қазірдің</a:t>
            </a:r>
            <a:r>
              <a:rPr lang="ru-RU" sz="2000" dirty="0"/>
              <a:t> </a:t>
            </a:r>
            <a:r>
              <a:rPr lang="ru-RU" sz="2000" dirty="0" err="1"/>
              <a:t>өзінде</a:t>
            </a:r>
            <a:r>
              <a:rPr lang="ru-RU" sz="2000" dirty="0"/>
              <a:t> </a:t>
            </a:r>
            <a:r>
              <a:rPr lang="ru-RU" sz="2000" dirty="0" err="1"/>
              <a:t>коммерциялық</a:t>
            </a:r>
            <a:r>
              <a:rPr lang="ru-RU" sz="2000" dirty="0"/>
              <a:t> </a:t>
            </a:r>
            <a:r>
              <a:rPr lang="ru-RU" sz="2000" dirty="0" err="1"/>
              <a:t>мақсатта</a:t>
            </a:r>
            <a:r>
              <a:rPr lang="ru-RU" sz="2000" dirty="0"/>
              <a:t> </a:t>
            </a:r>
            <a:r>
              <a:rPr lang="ru-RU" sz="2000" dirty="0" err="1"/>
              <a:t>қолданылады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596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4827E1-AA9D-4165-AD0D-EA893A9F3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Әр</a:t>
            </a:r>
            <a:r>
              <a:rPr lang="ru-RU" sz="2000" dirty="0"/>
              <a:t> </a:t>
            </a:r>
            <a:r>
              <a:rPr lang="ru-RU" sz="2000" dirty="0" err="1"/>
              <a:t>түрлі</a:t>
            </a:r>
            <a:r>
              <a:rPr lang="ru-RU" sz="2000" dirty="0"/>
              <a:t> </a:t>
            </a:r>
            <a:r>
              <a:rPr lang="ru-RU" sz="2000" dirty="0" err="1"/>
              <a:t>тілдердегі</a:t>
            </a:r>
            <a:r>
              <a:rPr lang="ru-RU" sz="2000" dirty="0"/>
              <a:t> </a:t>
            </a:r>
            <a:r>
              <a:rPr lang="ru-RU" sz="2000" dirty="0" err="1"/>
              <a:t>мәтіндер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ақпаратты</a:t>
            </a:r>
            <a:r>
              <a:rPr lang="ru-RU" sz="2000" dirty="0"/>
              <a:t> </a:t>
            </a:r>
            <a:r>
              <a:rPr lang="ru-RU" sz="2000" dirty="0" err="1"/>
              <a:t>ұсыну</a:t>
            </a:r>
            <a:r>
              <a:rPr lang="ru-RU" sz="2000" dirty="0"/>
              <a:t> </a:t>
            </a:r>
            <a:r>
              <a:rPr lang="ru-RU" sz="2000" dirty="0" err="1"/>
              <a:t>қажеттілігі</a:t>
            </a:r>
            <a:r>
              <a:rPr lang="ru-RU" sz="2000" dirty="0"/>
              <a:t> </a:t>
            </a:r>
            <a:r>
              <a:rPr lang="ru-RU" sz="2000" dirty="0" err="1"/>
              <a:t>қазіргі</a:t>
            </a:r>
            <a:r>
              <a:rPr lang="ru-RU" sz="2000" dirty="0"/>
              <a:t> </a:t>
            </a:r>
            <a:r>
              <a:rPr lang="ru-RU" sz="2000" dirty="0" err="1"/>
              <a:t>уақытта</a:t>
            </a:r>
            <a:r>
              <a:rPr lang="ru-RU" sz="2000" dirty="0"/>
              <a:t> </a:t>
            </a:r>
            <a:r>
              <a:rPr lang="en-US" sz="2000" dirty="0"/>
              <a:t>WordNet-</a:t>
            </a:r>
            <a:r>
              <a:rPr lang="ru-RU" sz="2000" dirty="0" err="1"/>
              <a:t>ке</a:t>
            </a:r>
            <a:r>
              <a:rPr lang="ru-RU" sz="2000" dirty="0"/>
              <a:t> </a:t>
            </a:r>
            <a:r>
              <a:rPr lang="ru-RU" sz="2000" dirty="0" err="1"/>
              <a:t>ұқсас</a:t>
            </a:r>
            <a:r>
              <a:rPr lang="ru-RU" sz="2000" dirty="0"/>
              <a:t> </a:t>
            </a:r>
            <a:r>
              <a:rPr lang="ru-RU" sz="2000" dirty="0" err="1"/>
              <a:t>лексиканы</a:t>
            </a:r>
            <a:r>
              <a:rPr lang="ru-RU" sz="2000" dirty="0"/>
              <a:t> тезаурус </a:t>
            </a:r>
            <a:r>
              <a:rPr lang="ru-RU" sz="2000" dirty="0" err="1"/>
              <a:t>ұсыну</a:t>
            </a:r>
            <a:r>
              <a:rPr lang="ru-RU" sz="2000" dirty="0"/>
              <a:t> </a:t>
            </a:r>
            <a:r>
              <a:rPr lang="ru-RU" sz="2000" dirty="0" err="1"/>
              <a:t>жүйелері</a:t>
            </a:r>
            <a:r>
              <a:rPr lang="ru-RU" sz="2000" dirty="0"/>
              <a:t> </a:t>
            </a:r>
            <a:r>
              <a:rPr lang="ru-RU" sz="2000" dirty="0" err="1"/>
              <a:t>кеңінен</a:t>
            </a:r>
            <a:r>
              <a:rPr lang="ru-RU" sz="2000" dirty="0"/>
              <a:t> </a:t>
            </a:r>
            <a:r>
              <a:rPr lang="ru-RU" sz="2000" dirty="0" err="1"/>
              <a:t>қолданылады</a:t>
            </a:r>
            <a:r>
              <a:rPr lang="ru-RU" sz="2000" dirty="0"/>
              <a:t>. </a:t>
            </a:r>
            <a:r>
              <a:rPr lang="ru-RU" sz="2000" dirty="0" err="1"/>
              <a:t>Қазіргі</a:t>
            </a:r>
            <a:r>
              <a:rPr lang="ru-RU" sz="2000" dirty="0"/>
              <a:t> </a:t>
            </a:r>
            <a:r>
              <a:rPr lang="ru-RU" sz="2000" dirty="0" err="1"/>
              <a:t>уақытта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тілдер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лексикалық</a:t>
            </a:r>
            <a:r>
              <a:rPr lang="ru-RU" sz="2000" dirty="0"/>
              <a:t> </a:t>
            </a:r>
            <a:r>
              <a:rPr lang="ru-RU" sz="2000" dirty="0" err="1"/>
              <a:t>жүйелердің</a:t>
            </a:r>
            <a:r>
              <a:rPr lang="ru-RU" sz="2000" dirty="0"/>
              <a:t> </a:t>
            </a:r>
            <a:r>
              <a:rPr lang="ru-RU" sz="2000" dirty="0" err="1"/>
              <a:t>бірқатар</a:t>
            </a:r>
            <a:r>
              <a:rPr lang="ru-RU" sz="2000" dirty="0"/>
              <a:t> </a:t>
            </a:r>
            <a:r>
              <a:rPr lang="ru-RU" sz="2000" dirty="0" err="1"/>
              <a:t>ұқсас</a:t>
            </a:r>
            <a:r>
              <a:rPr lang="ru-RU" sz="2000" dirty="0"/>
              <a:t> </a:t>
            </a:r>
            <a:r>
              <a:rPr lang="ru-RU" sz="2000" dirty="0" err="1"/>
              <a:t>көріністері</a:t>
            </a:r>
            <a:r>
              <a:rPr lang="ru-RU" sz="2000" dirty="0"/>
              <a:t> </a:t>
            </a:r>
            <a:r>
              <a:rPr lang="ru-RU" sz="2000" dirty="0" err="1"/>
              <a:t>әзірленді</a:t>
            </a:r>
            <a:r>
              <a:rPr lang="ru-RU" sz="2000" dirty="0" smtClean="0"/>
              <a:t>.</a:t>
            </a:r>
          </a:p>
          <a:p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саладағы</a:t>
            </a:r>
            <a:r>
              <a:rPr lang="ru-RU" sz="2000" dirty="0"/>
              <a:t> </a:t>
            </a:r>
            <a:r>
              <a:rPr lang="ru-RU" sz="2000" dirty="0" err="1"/>
              <a:t>пионерлер</a:t>
            </a:r>
            <a:r>
              <a:rPr lang="ru-RU" sz="2000" dirty="0"/>
              <a:t> </a:t>
            </a:r>
            <a:r>
              <a:rPr lang="ru-RU" sz="2000" dirty="0" err="1"/>
              <a:t>Дж.Д</a:t>
            </a:r>
            <a:r>
              <a:rPr lang="ru-RU" sz="2000" dirty="0"/>
              <a:t>. </a:t>
            </a:r>
            <a:r>
              <a:rPr lang="ru-RU" sz="2000" dirty="0" err="1"/>
              <a:t>басқарған</a:t>
            </a:r>
            <a:r>
              <a:rPr lang="ru-RU" sz="2000" dirty="0"/>
              <a:t> </a:t>
            </a:r>
            <a:r>
              <a:rPr lang="ru-RU" sz="2000" dirty="0" err="1"/>
              <a:t>Принстон</a:t>
            </a:r>
            <a:r>
              <a:rPr lang="ru-RU" sz="2000" dirty="0"/>
              <a:t> </a:t>
            </a:r>
            <a:r>
              <a:rPr lang="ru-RU" sz="2000" dirty="0" err="1"/>
              <a:t>институтының</a:t>
            </a:r>
            <a:r>
              <a:rPr lang="ru-RU" sz="2000" dirty="0"/>
              <a:t> (АҚШ) </a:t>
            </a:r>
            <a:r>
              <a:rPr lang="ru-RU" sz="2000" dirty="0" err="1"/>
              <a:t>ғылыми</a:t>
            </a:r>
            <a:r>
              <a:rPr lang="ru-RU" sz="2000" dirty="0"/>
              <a:t> </a:t>
            </a:r>
            <a:r>
              <a:rPr lang="ru-RU" sz="2000" dirty="0" err="1"/>
              <a:t>қызметкерлері</a:t>
            </a:r>
            <a:r>
              <a:rPr lang="ru-RU" sz="2000" dirty="0"/>
              <a:t> </a:t>
            </a:r>
            <a:r>
              <a:rPr lang="ru-RU" sz="2000" dirty="0" err="1"/>
              <a:t>болды</a:t>
            </a:r>
            <a:r>
              <a:rPr lang="ru-RU" sz="2000" dirty="0"/>
              <a:t>. 1985 </a:t>
            </a:r>
            <a:r>
              <a:rPr lang="ru-RU" sz="2000" dirty="0" err="1"/>
              <a:t>жылы</a:t>
            </a:r>
            <a:r>
              <a:rPr lang="ru-RU" sz="2000" dirty="0"/>
              <a:t> </a:t>
            </a:r>
            <a:r>
              <a:rPr lang="ru-RU" sz="2000" dirty="0" err="1"/>
              <a:t>ағылшын</a:t>
            </a:r>
            <a:r>
              <a:rPr lang="ru-RU" sz="2000" dirty="0"/>
              <a:t> </a:t>
            </a:r>
            <a:r>
              <a:rPr lang="ru-RU" sz="2000" dirty="0" err="1"/>
              <a:t>тілінің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лексикасын</a:t>
            </a:r>
            <a:r>
              <a:rPr lang="ru-RU" sz="2000" dirty="0"/>
              <a:t> </a:t>
            </a:r>
            <a:r>
              <a:rPr lang="ru-RU" sz="2000" dirty="0" err="1"/>
              <a:t>қамтитын</a:t>
            </a:r>
            <a:r>
              <a:rPr lang="ru-RU" sz="2000" dirty="0"/>
              <a:t> </a:t>
            </a:r>
            <a:r>
              <a:rPr lang="ru-RU" sz="2000" dirty="0" err="1"/>
              <a:t>компьютерлік</a:t>
            </a:r>
            <a:r>
              <a:rPr lang="ru-RU" sz="2000" dirty="0"/>
              <a:t> </a:t>
            </a:r>
            <a:r>
              <a:rPr lang="ru-RU" sz="2000" dirty="0" err="1"/>
              <a:t>идеографиялық</a:t>
            </a:r>
            <a:r>
              <a:rPr lang="ru-RU" sz="2000" dirty="0"/>
              <a:t> </a:t>
            </a:r>
            <a:r>
              <a:rPr lang="ru-RU" sz="2000" dirty="0" err="1"/>
              <a:t>сөздікті</a:t>
            </a:r>
            <a:r>
              <a:rPr lang="ru-RU" sz="2000" dirty="0"/>
              <a:t> </a:t>
            </a:r>
            <a:r>
              <a:rPr lang="ru-RU" sz="2000" dirty="0" err="1"/>
              <a:t>құру</a:t>
            </a:r>
            <a:r>
              <a:rPr lang="ru-RU" sz="2000" dirty="0"/>
              <a:t> </a:t>
            </a:r>
            <a:r>
              <a:rPr lang="ru-RU" sz="2000" dirty="0" err="1"/>
              <a:t>қызметін</a:t>
            </a:r>
            <a:r>
              <a:rPr lang="ru-RU" sz="2000" dirty="0"/>
              <a:t> </a:t>
            </a:r>
            <a:r>
              <a:rPr lang="ru-RU" sz="2000" dirty="0" err="1"/>
              <a:t>бастаған</a:t>
            </a:r>
            <a:r>
              <a:rPr lang="ru-RU" sz="2000" dirty="0"/>
              <a:t> Миллер. </a:t>
            </a:r>
            <a:r>
              <a:rPr lang="ru-RU" sz="2000" dirty="0" err="1"/>
              <a:t>Алдымен</a:t>
            </a:r>
            <a:r>
              <a:rPr lang="ru-RU" sz="2000" dirty="0"/>
              <a:t> </a:t>
            </a:r>
            <a:r>
              <a:rPr lang="ru-RU" sz="2000" dirty="0" err="1"/>
              <a:t>компьютерлік</a:t>
            </a:r>
            <a:r>
              <a:rPr lang="ru-RU" sz="2000" dirty="0"/>
              <a:t> </a:t>
            </a:r>
            <a:r>
              <a:rPr lang="ru-RU" sz="2000" dirty="0" err="1"/>
              <a:t>презентацияның</a:t>
            </a:r>
            <a:r>
              <a:rPr lang="ru-RU" sz="2000" dirty="0"/>
              <a:t> </a:t>
            </a:r>
            <a:r>
              <a:rPr lang="ru-RU" sz="2000" dirty="0" err="1"/>
              <a:t>міндеті</a:t>
            </a:r>
            <a:r>
              <a:rPr lang="ru-RU" sz="2000" dirty="0"/>
              <a:t> </a:t>
            </a:r>
            <a:r>
              <a:rPr lang="ru-RU" sz="2000" dirty="0" err="1"/>
              <a:t>адамның</a:t>
            </a:r>
            <a:r>
              <a:rPr lang="ru-RU" sz="2000" dirty="0"/>
              <a:t> </a:t>
            </a:r>
            <a:r>
              <a:rPr lang="ru-RU" sz="2000" dirty="0" err="1"/>
              <a:t>семантикалық</a:t>
            </a:r>
            <a:r>
              <a:rPr lang="ru-RU" sz="2000" dirty="0"/>
              <a:t> </a:t>
            </a:r>
            <a:r>
              <a:rPr lang="ru-RU" sz="2000" dirty="0" err="1"/>
              <a:t>ақпаратты</a:t>
            </a:r>
            <a:r>
              <a:rPr lang="ru-RU" sz="2000" dirty="0"/>
              <a:t> </a:t>
            </a:r>
            <a:r>
              <a:rPr lang="ru-RU" sz="2000" dirty="0" err="1"/>
              <a:t>қолдану</a:t>
            </a:r>
            <a:r>
              <a:rPr lang="ru-RU" sz="2000" dirty="0"/>
              <a:t> </a:t>
            </a:r>
            <a:r>
              <a:rPr lang="ru-RU" sz="2000" dirty="0" err="1"/>
              <a:t>әрекетін</a:t>
            </a:r>
            <a:r>
              <a:rPr lang="ru-RU" sz="2000" dirty="0"/>
              <a:t> </a:t>
            </a:r>
            <a:r>
              <a:rPr lang="ru-RU" sz="2000" dirty="0" err="1"/>
              <a:t>модельдеу</a:t>
            </a:r>
            <a:r>
              <a:rPr lang="ru-RU" sz="2000" dirty="0"/>
              <a:t> </a:t>
            </a:r>
            <a:r>
              <a:rPr lang="ru-RU" sz="2000" dirty="0" err="1"/>
              <a:t>болды</a:t>
            </a:r>
            <a:r>
              <a:rPr lang="ru-RU" sz="2000" dirty="0"/>
              <a:t>, </a:t>
            </a:r>
            <a:r>
              <a:rPr lang="ru-RU" sz="2000" dirty="0" err="1"/>
              <a:t>нәтижесінде</a:t>
            </a:r>
            <a:r>
              <a:rPr lang="ru-RU" sz="2000" dirty="0"/>
              <a:t> </a:t>
            </a:r>
            <a:r>
              <a:rPr lang="ru-RU" sz="2000" dirty="0" err="1"/>
              <a:t>құрылыста</a:t>
            </a:r>
            <a:r>
              <a:rPr lang="ru-RU" sz="2000" dirty="0"/>
              <a:t> АҚШ </a:t>
            </a:r>
            <a:r>
              <a:rPr lang="ru-RU" sz="2000" dirty="0" err="1"/>
              <a:t>ғылымының</a:t>
            </a:r>
            <a:r>
              <a:rPr lang="ru-RU" sz="2000" dirty="0"/>
              <a:t> </a:t>
            </a:r>
            <a:r>
              <a:rPr lang="ru-RU" sz="2000" dirty="0" err="1"/>
              <a:t>өкілдері</a:t>
            </a:r>
            <a:r>
              <a:rPr lang="ru-RU" sz="2000" dirty="0"/>
              <a:t> </a:t>
            </a:r>
            <a:r>
              <a:rPr lang="ru-RU" sz="2000" dirty="0" err="1"/>
              <a:t>психолингвистикалық</a:t>
            </a:r>
            <a:r>
              <a:rPr lang="ru-RU" sz="2000" dirty="0"/>
              <a:t> </a:t>
            </a:r>
            <a:r>
              <a:rPr lang="ru-RU" sz="2000" dirty="0" err="1"/>
              <a:t>әдістердің</a:t>
            </a:r>
            <a:r>
              <a:rPr lang="ru-RU" sz="2000" dirty="0"/>
              <a:t> 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түрлерін</a:t>
            </a:r>
            <a:r>
              <a:rPr lang="ru-RU" sz="2000" dirty="0"/>
              <a:t> </a:t>
            </a:r>
            <a:r>
              <a:rPr lang="ru-RU" sz="2000" dirty="0" err="1"/>
              <a:t>қарқынды</a:t>
            </a:r>
            <a:r>
              <a:rPr lang="ru-RU" sz="2000" dirty="0"/>
              <a:t> </a:t>
            </a:r>
            <a:r>
              <a:rPr lang="ru-RU" sz="2000" dirty="0" err="1"/>
              <a:t>қолданды</a:t>
            </a:r>
            <a:r>
              <a:rPr lang="ru-RU" sz="2000" dirty="0"/>
              <a:t>. </a:t>
            </a:r>
            <a:r>
              <a:rPr lang="ru-RU" sz="2000" dirty="0" err="1"/>
              <a:t>Олардың</a:t>
            </a:r>
            <a:r>
              <a:rPr lang="ru-RU" sz="2000" dirty="0"/>
              <a:t> </a:t>
            </a:r>
            <a:r>
              <a:rPr lang="ru-RU" sz="2000" dirty="0" err="1"/>
              <a:t>жұмысының</a:t>
            </a:r>
            <a:r>
              <a:rPr lang="ru-RU" sz="2000" dirty="0"/>
              <a:t> </a:t>
            </a:r>
            <a:r>
              <a:rPr lang="ru-RU" sz="2000" dirty="0" err="1"/>
              <a:t>нәтижесі</a:t>
            </a:r>
            <a:r>
              <a:rPr lang="ru-RU" sz="2000" dirty="0"/>
              <a:t> </a:t>
            </a:r>
            <a:r>
              <a:rPr lang="en-US" sz="2000" dirty="0"/>
              <a:t>WordNet </a:t>
            </a:r>
            <a:r>
              <a:rPr lang="ru-RU" sz="2000" dirty="0" err="1"/>
              <a:t>лексикалық-семантикалық</a:t>
            </a:r>
            <a:r>
              <a:rPr lang="ru-RU" sz="2000" dirty="0"/>
              <a:t> </a:t>
            </a:r>
            <a:r>
              <a:rPr lang="ru-RU" sz="2000" dirty="0" err="1"/>
              <a:t>ақпараттық</a:t>
            </a:r>
            <a:r>
              <a:rPr lang="ru-RU" sz="2000" dirty="0"/>
              <a:t> </a:t>
            </a:r>
            <a:r>
              <a:rPr lang="ru-RU" sz="2000" dirty="0" err="1"/>
              <a:t>базасы</a:t>
            </a:r>
            <a:r>
              <a:rPr lang="ru-RU" sz="2000" dirty="0"/>
              <a:t> </a:t>
            </a:r>
            <a:r>
              <a:rPr lang="ru-RU" sz="2000" dirty="0" err="1"/>
              <a:t>болды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950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62A5811-B322-497B-B4CB-03E610945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err="1"/>
              <a:t>Принстон</a:t>
            </a:r>
            <a:r>
              <a:rPr lang="ru-RU" sz="2000" dirty="0"/>
              <a:t> </a:t>
            </a:r>
            <a:r>
              <a:rPr lang="en-US" sz="2000" dirty="0"/>
              <a:t>WordNet 4 </a:t>
            </a:r>
            <a:r>
              <a:rPr lang="ru-RU" sz="2000" dirty="0" err="1"/>
              <a:t>бөлек</a:t>
            </a:r>
            <a:r>
              <a:rPr lang="ru-RU" sz="2000" dirty="0"/>
              <a:t> </a:t>
            </a:r>
            <a:r>
              <a:rPr lang="ru-RU" sz="2000" dirty="0" err="1"/>
              <a:t>лексикалық</a:t>
            </a:r>
            <a:r>
              <a:rPr lang="ru-RU" sz="2000" dirty="0"/>
              <a:t> </a:t>
            </a:r>
            <a:r>
              <a:rPr lang="ru-RU" sz="2000" dirty="0" err="1"/>
              <a:t>мәліметтер</a:t>
            </a:r>
            <a:r>
              <a:rPr lang="ru-RU" sz="2000" dirty="0"/>
              <a:t> </a:t>
            </a:r>
            <a:r>
              <a:rPr lang="ru-RU" sz="2000" dirty="0" err="1"/>
              <a:t>базасынан</a:t>
            </a:r>
            <a:r>
              <a:rPr lang="ru-RU" sz="2000" dirty="0"/>
              <a:t> </a:t>
            </a:r>
            <a:r>
              <a:rPr lang="ru-RU" sz="2000" dirty="0" err="1"/>
              <a:t>жасалған</a:t>
            </a:r>
            <a:r>
              <a:rPr lang="ru-RU" sz="2000" dirty="0"/>
              <a:t>: </a:t>
            </a:r>
            <a:r>
              <a:rPr lang="ru-RU" sz="2000" dirty="0" err="1"/>
              <a:t>зат</a:t>
            </a:r>
            <a:r>
              <a:rPr lang="ru-RU" sz="2000" dirty="0"/>
              <a:t> </a:t>
            </a:r>
            <a:r>
              <a:rPr lang="ru-RU" sz="2000" dirty="0" err="1"/>
              <a:t>есімдер</a:t>
            </a:r>
            <a:r>
              <a:rPr lang="ru-RU" sz="2000" dirty="0"/>
              <a:t> </a:t>
            </a:r>
            <a:r>
              <a:rPr lang="ru-RU" sz="2000" dirty="0" err="1"/>
              <a:t>блогы</a:t>
            </a:r>
            <a:r>
              <a:rPr lang="ru-RU" sz="2000" dirty="0"/>
              <a:t>, </a:t>
            </a:r>
            <a:r>
              <a:rPr lang="ru-RU" sz="2000" dirty="0" err="1"/>
              <a:t>етістіктер</a:t>
            </a:r>
            <a:r>
              <a:rPr lang="ru-RU" sz="2000" dirty="0"/>
              <a:t> </a:t>
            </a:r>
            <a:r>
              <a:rPr lang="ru-RU" sz="2000" dirty="0" err="1"/>
              <a:t>блогы</a:t>
            </a:r>
            <a:r>
              <a:rPr lang="ru-RU" sz="2000" dirty="0"/>
              <a:t>, сын </a:t>
            </a:r>
            <a:r>
              <a:rPr lang="ru-RU" sz="2000" dirty="0" err="1"/>
              <a:t>есімдер</a:t>
            </a:r>
            <a:r>
              <a:rPr lang="ru-RU" sz="2000" dirty="0"/>
              <a:t> </a:t>
            </a:r>
            <a:r>
              <a:rPr lang="ru-RU" sz="2000" dirty="0" err="1"/>
              <a:t>блогы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үстеулер</a:t>
            </a:r>
            <a:r>
              <a:rPr lang="ru-RU" sz="2000" dirty="0"/>
              <a:t> </a:t>
            </a:r>
            <a:r>
              <a:rPr lang="ru-RU" sz="2000" dirty="0" err="1"/>
              <a:t>блогы</a:t>
            </a:r>
            <a:r>
              <a:rPr lang="ru-RU" sz="2000" dirty="0"/>
              <a:t>. </a:t>
            </a:r>
            <a:r>
              <a:rPr lang="en-US" sz="2000" dirty="0"/>
              <a:t>WordNet </a:t>
            </a:r>
            <a:r>
              <a:rPr lang="ru-RU" sz="2000" dirty="0" err="1"/>
              <a:t>сөздігіндегі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құрылымдық</a:t>
            </a:r>
            <a:r>
              <a:rPr lang="ru-RU" sz="2000" dirty="0"/>
              <a:t> </a:t>
            </a:r>
            <a:r>
              <a:rPr lang="ru-RU" sz="2000" dirty="0" err="1"/>
              <a:t>бөлім-сөздік</a:t>
            </a:r>
            <a:r>
              <a:rPr lang="ru-RU" sz="2000" dirty="0"/>
              <a:t> </a:t>
            </a:r>
            <a:r>
              <a:rPr lang="ru-RU" sz="2000" dirty="0" err="1"/>
              <a:t>түрін</a:t>
            </a:r>
            <a:r>
              <a:rPr lang="ru-RU" sz="2000" dirty="0"/>
              <a:t> </a:t>
            </a:r>
            <a:r>
              <a:rPr lang="ru-RU" sz="2000" dirty="0" err="1"/>
              <a:t>қалыпты</a:t>
            </a:r>
            <a:r>
              <a:rPr lang="ru-RU" sz="2000" dirty="0"/>
              <a:t> </a:t>
            </a:r>
            <a:r>
              <a:rPr lang="ru-RU" sz="2000" dirty="0" err="1"/>
              <a:t>анықтайтын</a:t>
            </a:r>
            <a:r>
              <a:rPr lang="ru-RU" sz="2000" dirty="0"/>
              <a:t> </a:t>
            </a:r>
            <a:r>
              <a:rPr lang="ru-RU" sz="2000" dirty="0" err="1"/>
              <a:t>синонимдік</a:t>
            </a:r>
            <a:r>
              <a:rPr lang="ru-RU" sz="2000" dirty="0"/>
              <a:t> </a:t>
            </a:r>
            <a:r>
              <a:rPr lang="ru-RU" sz="2000" dirty="0" err="1"/>
              <a:t>қатар</a:t>
            </a:r>
            <a:r>
              <a:rPr lang="ru-RU" sz="2000" dirty="0"/>
              <a:t> (</a:t>
            </a:r>
            <a:r>
              <a:rPr lang="ru-RU" sz="2000" dirty="0" err="1"/>
              <a:t>синсет</a:t>
            </a:r>
            <a:r>
              <a:rPr lang="ru-RU" sz="2000" dirty="0" smtClean="0"/>
              <a:t>).</a:t>
            </a:r>
          </a:p>
          <a:p>
            <a:pPr lvl="0"/>
            <a:r>
              <a:rPr lang="ru-RU" sz="2000" dirty="0" err="1" smtClean="0"/>
              <a:t>Сөздер</a:t>
            </a:r>
            <a:r>
              <a:rPr lang="ru-RU" sz="2000" dirty="0" smtClean="0"/>
              <a:t> </a:t>
            </a:r>
            <a:r>
              <a:rPr lang="ru-RU" sz="2000" dirty="0"/>
              <a:t>мен </a:t>
            </a:r>
            <a:r>
              <a:rPr lang="ru-RU" sz="2000" dirty="0" err="1"/>
              <a:t>синсеттер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парадигматикалық</a:t>
            </a:r>
            <a:r>
              <a:rPr lang="ru-RU" sz="2000" dirty="0"/>
              <a:t> </a:t>
            </a:r>
            <a:r>
              <a:rPr lang="ru-RU" sz="2000" dirty="0" err="1"/>
              <a:t>қатынастармен</a:t>
            </a:r>
            <a:r>
              <a:rPr lang="ru-RU" sz="2000" dirty="0"/>
              <a:t> </a:t>
            </a:r>
            <a:r>
              <a:rPr lang="ru-RU" sz="2000" dirty="0" err="1"/>
              <a:t>біріктірілген</a:t>
            </a:r>
            <a:r>
              <a:rPr lang="ru-RU" sz="2000" dirty="0"/>
              <a:t>. Синонимия </a:t>
            </a:r>
            <a:r>
              <a:rPr lang="ru-RU" sz="2000" dirty="0" err="1"/>
              <a:t>сөз</a:t>
            </a:r>
            <a:r>
              <a:rPr lang="ru-RU" sz="2000" dirty="0"/>
              <a:t> </a:t>
            </a:r>
            <a:r>
              <a:rPr lang="ru-RU" sz="2000" dirty="0" err="1"/>
              <a:t>Одағында</a:t>
            </a:r>
            <a:r>
              <a:rPr lang="ru-RU" sz="2000" dirty="0"/>
              <a:t> </a:t>
            </a:r>
            <a:r>
              <a:rPr lang="ru-RU" sz="2000" dirty="0" err="1"/>
              <a:t>эквиваленттік</a:t>
            </a:r>
            <a:r>
              <a:rPr lang="ru-RU" sz="2000" dirty="0"/>
              <a:t> класс-</a:t>
            </a:r>
            <a:r>
              <a:rPr lang="ru-RU" sz="2000" dirty="0" err="1"/>
              <a:t>синсетте</a:t>
            </a:r>
            <a:r>
              <a:rPr lang="ru-RU" sz="2000" dirty="0"/>
              <a:t> </a:t>
            </a:r>
            <a:r>
              <a:rPr lang="ru-RU" sz="2000" dirty="0" err="1"/>
              <a:t>көрсетіледі</a:t>
            </a:r>
            <a:r>
              <a:rPr lang="ru-RU" sz="2000" dirty="0"/>
              <a:t>. </a:t>
            </a:r>
            <a:r>
              <a:rPr lang="ru-RU" sz="2000" dirty="0" err="1"/>
              <a:t>Синсеттерде</a:t>
            </a:r>
            <a:r>
              <a:rPr lang="ru-RU" sz="2000" dirty="0"/>
              <a:t> </a:t>
            </a:r>
            <a:r>
              <a:rPr lang="ru-RU" sz="2000" dirty="0" err="1"/>
              <a:t>парадигматикалық</a:t>
            </a:r>
            <a:r>
              <a:rPr lang="ru-RU" sz="2000" dirty="0"/>
              <a:t> </a:t>
            </a:r>
            <a:r>
              <a:rPr lang="ru-RU" sz="2000" dirty="0" err="1"/>
              <a:t>істер</a:t>
            </a:r>
            <a:r>
              <a:rPr lang="ru-RU" sz="2000" dirty="0"/>
              <a:t> </a:t>
            </a:r>
            <a:r>
              <a:rPr lang="ru-RU" sz="2000" dirty="0" err="1"/>
              <a:t>белгіленеді</a:t>
            </a:r>
            <a:r>
              <a:rPr lang="ru-RU" sz="2000" dirty="0"/>
              <a:t>: </a:t>
            </a:r>
            <a:r>
              <a:rPr lang="ru-RU" sz="2000" dirty="0" err="1"/>
              <a:t>антонимдік</a:t>
            </a:r>
            <a:r>
              <a:rPr lang="ru-RU" sz="2000" dirty="0"/>
              <a:t>, </a:t>
            </a:r>
            <a:r>
              <a:rPr lang="ru-RU" sz="2000" dirty="0" err="1"/>
              <a:t>гипонимикалық</a:t>
            </a:r>
            <a:r>
              <a:rPr lang="ru-RU" sz="2000" dirty="0"/>
              <a:t>, </a:t>
            </a:r>
            <a:r>
              <a:rPr lang="ru-RU" sz="2000" dirty="0" err="1"/>
              <a:t>меронимикалық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лексикалық</a:t>
            </a:r>
            <a:r>
              <a:rPr lang="ru-RU" sz="2000" dirty="0"/>
              <a:t> </a:t>
            </a:r>
            <a:r>
              <a:rPr lang="ru-RU" sz="2000" dirty="0" err="1"/>
              <a:t>тұжырымның</a:t>
            </a:r>
            <a:r>
              <a:rPr lang="ru-RU" sz="2000" dirty="0"/>
              <a:t> </a:t>
            </a:r>
            <a:r>
              <a:rPr lang="ru-RU" sz="2000" dirty="0" err="1"/>
              <a:t>әртүрлі</a:t>
            </a:r>
            <a:r>
              <a:rPr lang="ru-RU" sz="2000" dirty="0"/>
              <a:t> </a:t>
            </a:r>
            <a:r>
              <a:rPr lang="ru-RU" sz="2000" dirty="0" err="1"/>
              <a:t>түрлері-себеп</a:t>
            </a:r>
            <a:r>
              <a:rPr lang="ru-RU" sz="2000" dirty="0"/>
              <a:t>, </a:t>
            </a:r>
            <a:r>
              <a:rPr lang="ru-RU" sz="2000" dirty="0" err="1" smtClean="0"/>
              <a:t>алдын-алу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4183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1CD05A-C7D3-4259-8A21-28D19C4C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908" y="1617785"/>
            <a:ext cx="9190892" cy="4911969"/>
          </a:xfrm>
        </p:spPr>
        <p:txBody>
          <a:bodyPr/>
          <a:lstStyle/>
          <a:p>
            <a:pPr lvl="0"/>
            <a:r>
              <a:rPr lang="ru-RU" dirty="0" err="1"/>
              <a:t>Тезаурусқа</a:t>
            </a:r>
            <a:r>
              <a:rPr lang="ru-RU" dirty="0"/>
              <a:t> </a:t>
            </a:r>
            <a:r>
              <a:rPr lang="ru-RU" dirty="0" err="1"/>
              <a:t>сұрақ</a:t>
            </a:r>
            <a:r>
              <a:rPr lang="ru-RU" dirty="0"/>
              <a:t> </a:t>
            </a:r>
            <a:r>
              <a:rPr lang="ru-RU" dirty="0" err="1"/>
              <a:t>сөз</a:t>
            </a:r>
            <a:r>
              <a:rPr lang="ru-RU" dirty="0"/>
              <a:t> (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формалары</a:t>
            </a:r>
            <a:r>
              <a:rPr lang="ru-RU" dirty="0"/>
              <a:t>)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қойылады</a:t>
            </a:r>
            <a:r>
              <a:rPr lang="ru-RU" dirty="0"/>
              <a:t>. </a:t>
            </a:r>
            <a:r>
              <a:rPr lang="ru-RU" dirty="0" err="1"/>
              <a:t>Сұралған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көрсетіледі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сөздің</a:t>
            </a:r>
            <a:r>
              <a:rPr lang="ru-RU" dirty="0"/>
              <a:t> (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формасының</a:t>
            </a:r>
            <a:r>
              <a:rPr lang="ru-RU" dirty="0"/>
              <a:t>) </a:t>
            </a:r>
            <a:r>
              <a:rPr lang="ru-RU" dirty="0" err="1"/>
              <a:t>сөйлеудің</a:t>
            </a:r>
            <a:r>
              <a:rPr lang="ru-RU" dirty="0"/>
              <a:t> </a:t>
            </a:r>
            <a:r>
              <a:rPr lang="ru-RU" dirty="0" err="1"/>
              <a:t>қай</a:t>
            </a:r>
            <a:r>
              <a:rPr lang="ru-RU" dirty="0"/>
              <a:t> </a:t>
            </a:r>
            <a:r>
              <a:rPr lang="ru-RU" dirty="0" err="1"/>
              <a:t>бөлігіне</a:t>
            </a:r>
            <a:r>
              <a:rPr lang="ru-RU" dirty="0"/>
              <a:t> </a:t>
            </a:r>
            <a:r>
              <a:rPr lang="ru-RU" dirty="0" err="1"/>
              <a:t>қатысы</a:t>
            </a:r>
            <a:r>
              <a:rPr lang="ru-RU" dirty="0"/>
              <a:t> бар</a:t>
            </a:r>
            <a:r>
              <a:rPr lang="ru-RU" dirty="0" smtClean="0"/>
              <a:t>?;</a:t>
            </a:r>
          </a:p>
          <a:p>
            <a:pPr lvl="0"/>
            <a:r>
              <a:rPr lang="ru-RU" dirty="0" smtClean="0"/>
              <a:t> </a:t>
            </a:r>
            <a:r>
              <a:rPr lang="ru-RU" dirty="0" err="1"/>
              <a:t>сөзді</a:t>
            </a:r>
            <a:r>
              <a:rPr lang="ru-RU" dirty="0"/>
              <a:t> </a:t>
            </a:r>
            <a:r>
              <a:rPr lang="ru-RU" dirty="0" err="1"/>
              <a:t>қамтитын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синонимдік</a:t>
            </a:r>
            <a:r>
              <a:rPr lang="ru-RU" dirty="0"/>
              <a:t> </a:t>
            </a:r>
            <a:r>
              <a:rPr lang="ru-RU" dirty="0" err="1"/>
              <a:t>сызықтардың</a:t>
            </a:r>
            <a:r>
              <a:rPr lang="ru-RU" dirty="0"/>
              <a:t> (</a:t>
            </a:r>
            <a:r>
              <a:rPr lang="ru-RU" dirty="0" err="1"/>
              <a:t>синсеттердің</a:t>
            </a:r>
            <a:r>
              <a:rPr lang="ru-RU" dirty="0"/>
              <a:t>) </a:t>
            </a:r>
            <a:r>
              <a:rPr lang="ru-RU" dirty="0" err="1"/>
              <a:t>тізімі</a:t>
            </a:r>
            <a:r>
              <a:rPr lang="ru-RU" dirty="0"/>
              <a:t> (</a:t>
            </a:r>
            <a:r>
              <a:rPr lang="ru-RU" dirty="0" err="1"/>
              <a:t>сөйлеудің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 </a:t>
            </a:r>
            <a:r>
              <a:rPr lang="ru-RU" dirty="0" err="1"/>
              <a:t>аясында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 </a:t>
            </a:r>
            <a:r>
              <a:rPr lang="ru-RU" dirty="0" err="1"/>
              <a:t>кез-келген</a:t>
            </a:r>
            <a:r>
              <a:rPr lang="ru-RU" dirty="0"/>
              <a:t> </a:t>
            </a:r>
            <a:r>
              <a:rPr lang="ru-RU" dirty="0" err="1"/>
              <a:t>синсет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: </a:t>
            </a:r>
            <a:r>
              <a:rPr lang="ru-RU" dirty="0" err="1"/>
              <a:t>сөзді</a:t>
            </a:r>
            <a:r>
              <a:rPr lang="ru-RU" dirty="0"/>
              <a:t> осы </a:t>
            </a:r>
            <a:r>
              <a:rPr lang="ru-RU" dirty="0" err="1"/>
              <a:t>мағынада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мысалдары</a:t>
            </a:r>
            <a:r>
              <a:rPr lang="ru-RU" dirty="0"/>
              <a:t> </a:t>
            </a:r>
            <a:r>
              <a:rPr lang="ru-RU" dirty="0" err="1"/>
              <a:t>келтірілген</a:t>
            </a:r>
            <a:r>
              <a:rPr lang="ru-RU" dirty="0"/>
              <a:t>; </a:t>
            </a:r>
            <a:endParaRPr lang="ru-RU" dirty="0" smtClean="0"/>
          </a:p>
          <a:p>
            <a:pPr lvl="0"/>
            <a:r>
              <a:rPr lang="ru-RU" dirty="0" err="1" smtClean="0"/>
              <a:t>кәдімгі</a:t>
            </a:r>
            <a:r>
              <a:rPr lang="ru-RU" dirty="0" smtClean="0"/>
              <a:t> </a:t>
            </a:r>
            <a:r>
              <a:rPr lang="ru-RU" dirty="0" err="1"/>
              <a:t>типтегі</a:t>
            </a:r>
            <a:r>
              <a:rPr lang="ru-RU" dirty="0"/>
              <a:t> </a:t>
            </a:r>
            <a:r>
              <a:rPr lang="ru-RU" dirty="0" err="1"/>
              <a:t>сөздік</a:t>
            </a:r>
            <a:r>
              <a:rPr lang="ru-RU" dirty="0"/>
              <a:t> </a:t>
            </a:r>
            <a:r>
              <a:rPr lang="ru-RU" dirty="0" err="1"/>
              <a:t>анықтама</a:t>
            </a:r>
            <a:r>
              <a:rPr lang="ru-RU" dirty="0"/>
              <a:t> (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мағынасы</a:t>
            </a:r>
            <a:r>
              <a:rPr lang="ru-RU" dirty="0"/>
              <a:t>) </a:t>
            </a:r>
            <a:r>
              <a:rPr lang="ru-RU" dirty="0" err="1"/>
              <a:t>берілген</a:t>
            </a:r>
            <a:r>
              <a:rPr lang="ru-RU" dirty="0"/>
              <a:t>; </a:t>
            </a:r>
            <a:endParaRPr lang="ru-RU" dirty="0" smtClean="0"/>
          </a:p>
          <a:p>
            <a:pPr lvl="0"/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парадигматикалық</a:t>
            </a:r>
            <a:r>
              <a:rPr lang="ru-RU" dirty="0"/>
              <a:t> </a:t>
            </a:r>
            <a:r>
              <a:rPr lang="ru-RU" dirty="0" err="1"/>
              <a:t>байланыстары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: </a:t>
            </a:r>
            <a:r>
              <a:rPr lang="ru-RU" dirty="0" err="1"/>
              <a:t>гиперонимдер</a:t>
            </a:r>
            <a:r>
              <a:rPr lang="ru-RU" dirty="0"/>
              <a:t>, </a:t>
            </a:r>
            <a:r>
              <a:rPr lang="ru-RU" dirty="0" err="1"/>
              <a:t>гипонимдер</a:t>
            </a:r>
            <a:r>
              <a:rPr lang="ru-RU" dirty="0"/>
              <a:t>, </a:t>
            </a:r>
            <a:r>
              <a:rPr lang="ru-RU" dirty="0" err="1"/>
              <a:t>меронимдер</a:t>
            </a:r>
            <a:r>
              <a:rPr lang="ru-RU" dirty="0"/>
              <a:t>, </a:t>
            </a:r>
            <a:r>
              <a:rPr lang="ru-RU" dirty="0" err="1"/>
              <a:t>холонимдер</a:t>
            </a:r>
            <a:r>
              <a:rPr lang="ru-RU" dirty="0"/>
              <a:t>, </a:t>
            </a:r>
            <a:r>
              <a:rPr lang="ru-RU" dirty="0" err="1"/>
              <a:t>тропонимдер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т. б.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23211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9056F7-BDD7-4F66-8E0B-79E7D935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/>
              <a:t>WordNet</a:t>
            </a:r>
            <a:r>
              <a:rPr lang="ru-RU" sz="4000" dirty="0"/>
              <a:t>: </a:t>
            </a:r>
            <a:r>
              <a:rPr lang="ru-RU" sz="4000" dirty="0" err="1" smtClean="0"/>
              <a:t>негізгі</a:t>
            </a:r>
            <a:r>
              <a:rPr lang="ru-RU" sz="4000" dirty="0" smtClean="0"/>
              <a:t> </a:t>
            </a:r>
            <a:r>
              <a:rPr lang="ru-RU" sz="4000" dirty="0" err="1" smtClean="0"/>
              <a:t>принциптері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FA115A9-A6C7-4AB9-AC5B-F606935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WordNet </a:t>
            </a:r>
            <a:r>
              <a:rPr lang="ru-RU" sz="2000" dirty="0" err="1"/>
              <a:t>негізін</a:t>
            </a:r>
            <a:r>
              <a:rPr lang="ru-RU" sz="2000" dirty="0"/>
              <a:t> </a:t>
            </a:r>
            <a:r>
              <a:rPr lang="ru-RU" sz="2000" dirty="0" err="1"/>
              <a:t>қалаушы</a:t>
            </a:r>
            <a:r>
              <a:rPr lang="ru-RU" sz="2000" dirty="0"/>
              <a:t> Джордж Миллер </a:t>
            </a:r>
            <a:r>
              <a:rPr lang="en-US" sz="2000" dirty="0"/>
              <a:t>WordNet </a:t>
            </a:r>
            <a:r>
              <a:rPr lang="ru-RU" sz="2000" dirty="0" err="1"/>
              <a:t>дамуының</a:t>
            </a:r>
            <a:r>
              <a:rPr lang="ru-RU" sz="2000" dirty="0"/>
              <a:t> </a:t>
            </a:r>
            <a:r>
              <a:rPr lang="ru-RU" sz="2000" dirty="0" err="1"/>
              <a:t>негізгі</a:t>
            </a:r>
            <a:r>
              <a:rPr lang="ru-RU" sz="2000" dirty="0"/>
              <a:t> </a:t>
            </a:r>
            <a:r>
              <a:rPr lang="ru-RU" sz="2000" dirty="0" err="1"/>
              <a:t>гипотезаларын</a:t>
            </a:r>
            <a:r>
              <a:rPr lang="ru-RU" sz="2000" dirty="0"/>
              <a:t> </a:t>
            </a:r>
            <a:r>
              <a:rPr lang="ru-RU" sz="2000" dirty="0" err="1"/>
              <a:t>келесідей</a:t>
            </a:r>
            <a:r>
              <a:rPr lang="ru-RU" sz="2000" dirty="0"/>
              <a:t> </a:t>
            </a:r>
            <a:r>
              <a:rPr lang="ru-RU" sz="2000" dirty="0" err="1" smtClean="0"/>
              <a:t>тұжырымдайды</a:t>
            </a:r>
            <a:r>
              <a:rPr lang="ru-RU" sz="2000" dirty="0" smtClean="0"/>
              <a:t>:</a:t>
            </a:r>
          </a:p>
          <a:p>
            <a:r>
              <a:rPr lang="ru-RU" sz="2000" dirty="0" err="1" smtClean="0"/>
              <a:t>бөліну</a:t>
            </a:r>
            <a:r>
              <a:rPr lang="ru-RU" sz="2000" dirty="0" smtClean="0"/>
              <a:t> </a:t>
            </a:r>
            <a:r>
              <a:rPr lang="ru-RU" sz="2000" dirty="0" err="1"/>
              <a:t>гипотезасы</a:t>
            </a:r>
            <a:r>
              <a:rPr lang="ru-RU" sz="2000" dirty="0"/>
              <a:t>: </a:t>
            </a:r>
            <a:r>
              <a:rPr lang="ru-RU" sz="2000" dirty="0" err="1"/>
              <a:t>табиғи</a:t>
            </a:r>
            <a:r>
              <a:rPr lang="ru-RU" sz="2000" dirty="0"/>
              <a:t> </a:t>
            </a:r>
            <a:r>
              <a:rPr lang="ru-RU" sz="2000" dirty="0" err="1"/>
              <a:t>тілдің</a:t>
            </a:r>
            <a:r>
              <a:rPr lang="ru-RU" sz="2000" dirty="0"/>
              <a:t> </a:t>
            </a:r>
            <a:r>
              <a:rPr lang="ru-RU" sz="2000" dirty="0" err="1"/>
              <a:t>лексикалық</a:t>
            </a:r>
            <a:r>
              <a:rPr lang="ru-RU" sz="2000" dirty="0"/>
              <a:t> </a:t>
            </a:r>
            <a:r>
              <a:rPr lang="ru-RU" sz="2000" dirty="0" err="1"/>
              <a:t>компонентінің</a:t>
            </a:r>
            <a:r>
              <a:rPr lang="ru-RU" sz="2000" dirty="0"/>
              <a:t> </a:t>
            </a:r>
            <a:r>
              <a:rPr lang="ru-RU" sz="2000" dirty="0" err="1"/>
              <a:t>сипаттамасы</a:t>
            </a:r>
            <a:r>
              <a:rPr lang="ru-RU" sz="2000" dirty="0"/>
              <a:t> </a:t>
            </a:r>
            <a:r>
              <a:rPr lang="ru-RU" sz="2000" dirty="0" err="1"/>
              <a:t>бөлек</a:t>
            </a:r>
            <a:r>
              <a:rPr lang="ru-RU" sz="2000" dirty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бөлек</a:t>
            </a:r>
            <a:r>
              <a:rPr lang="ru-RU" sz="2000" dirty="0"/>
              <a:t> </a:t>
            </a:r>
            <a:r>
              <a:rPr lang="ru-RU" sz="2000" dirty="0" err="1"/>
              <a:t>зерттелуі</a:t>
            </a:r>
            <a:r>
              <a:rPr lang="ru-RU" sz="2000" dirty="0"/>
              <a:t> </a:t>
            </a:r>
            <a:r>
              <a:rPr lang="ru-RU" sz="2000" dirty="0" err="1"/>
              <a:t>мүмкін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"</a:t>
            </a:r>
            <a:r>
              <a:rPr lang="ru-RU" sz="2000" dirty="0" err="1"/>
              <a:t>үлгі</a:t>
            </a:r>
            <a:r>
              <a:rPr lang="ru-RU" sz="2000" dirty="0"/>
              <a:t>" </a:t>
            </a:r>
            <a:r>
              <a:rPr lang="ru-RU" sz="2000" dirty="0" err="1"/>
              <a:t>гипотезасы</a:t>
            </a:r>
            <a:r>
              <a:rPr lang="ru-RU" sz="2000" dirty="0"/>
              <a:t> (</a:t>
            </a:r>
            <a:r>
              <a:rPr lang="en-US" sz="2000" dirty="0"/>
              <a:t>patterning hypothesis): </a:t>
            </a:r>
            <a:r>
              <a:rPr lang="ru-RU" sz="2000" dirty="0" err="1"/>
              <a:t>тілдің</a:t>
            </a:r>
            <a:r>
              <a:rPr lang="ru-RU" sz="2000" dirty="0"/>
              <a:t> </a:t>
            </a:r>
            <a:r>
              <a:rPr lang="ru-RU" sz="2000" dirty="0" err="1"/>
              <a:t>көптеген</a:t>
            </a:r>
            <a:r>
              <a:rPr lang="ru-RU" sz="2000" dirty="0"/>
              <a:t> </a:t>
            </a:r>
            <a:r>
              <a:rPr lang="ru-RU" sz="2000" dirty="0" err="1"/>
              <a:t>сөздеріне</a:t>
            </a:r>
            <a:r>
              <a:rPr lang="ru-RU" sz="2000" dirty="0"/>
              <a:t> </a:t>
            </a:r>
            <a:r>
              <a:rPr lang="ru-RU" sz="2000" dirty="0" err="1"/>
              <a:t>қолдануға</a:t>
            </a:r>
            <a:r>
              <a:rPr lang="ru-RU" sz="2000" dirty="0"/>
              <a:t> </a:t>
            </a:r>
            <a:r>
              <a:rPr lang="ru-RU" sz="2000" dirty="0" err="1"/>
              <a:t>болатын</a:t>
            </a:r>
            <a:r>
              <a:rPr lang="ru-RU" sz="2000" dirty="0"/>
              <a:t> </a:t>
            </a:r>
            <a:r>
              <a:rPr lang="ru-RU" sz="2000" dirty="0" err="1"/>
              <a:t>сөздердің</a:t>
            </a:r>
            <a:r>
              <a:rPr lang="ru-RU" sz="2000" dirty="0"/>
              <a:t> </a:t>
            </a:r>
            <a:r>
              <a:rPr lang="ru-RU" sz="2000" dirty="0" err="1"/>
              <a:t>ресми</a:t>
            </a:r>
            <a:r>
              <a:rPr lang="ru-RU" sz="2000" dirty="0"/>
              <a:t> </a:t>
            </a:r>
            <a:r>
              <a:rPr lang="ru-RU" sz="2000" dirty="0" err="1"/>
              <a:t>сипаттамасы</a:t>
            </a:r>
            <a:r>
              <a:rPr lang="ru-RU" sz="2000" dirty="0"/>
              <a:t> бар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жабу </a:t>
            </a:r>
            <a:r>
              <a:rPr lang="ru-RU" sz="2000" dirty="0" err="1"/>
              <a:t>гипотезасы</a:t>
            </a:r>
            <a:r>
              <a:rPr lang="ru-RU" sz="2000" dirty="0"/>
              <a:t> (</a:t>
            </a:r>
            <a:r>
              <a:rPr lang="en-US" sz="2000" dirty="0"/>
              <a:t>comprehensiveness hypothesis): </a:t>
            </a:r>
            <a:endParaRPr lang="kk-KZ" sz="2000" dirty="0" smtClean="0"/>
          </a:p>
          <a:p>
            <a:r>
              <a:rPr lang="ru-RU" sz="2000" dirty="0" err="1" smtClean="0"/>
              <a:t>Автоматты</a:t>
            </a:r>
            <a:r>
              <a:rPr lang="ru-RU" sz="2000" dirty="0" smtClean="0"/>
              <a:t> </a:t>
            </a:r>
            <a:r>
              <a:rPr lang="ru-RU" sz="2000" dirty="0" err="1"/>
              <a:t>мәтінді</a:t>
            </a:r>
            <a:r>
              <a:rPr lang="ru-RU" sz="2000" dirty="0"/>
              <a:t> </a:t>
            </a:r>
            <a:r>
              <a:rPr lang="ru-RU" sz="2000" dirty="0" err="1"/>
              <a:t>өңдеу</a:t>
            </a:r>
            <a:r>
              <a:rPr lang="ru-RU" sz="2000" dirty="0"/>
              <a:t> </a:t>
            </a:r>
            <a:r>
              <a:rPr lang="ru-RU" sz="2000" dirty="0" err="1"/>
              <a:t>қосымшаларында</a:t>
            </a:r>
            <a:r>
              <a:rPr lang="ru-RU" sz="2000" dirty="0"/>
              <a:t> </a:t>
            </a:r>
            <a:r>
              <a:rPr lang="ru-RU" sz="2000" dirty="0" err="1"/>
              <a:t>компьютерлік</a:t>
            </a:r>
            <a:r>
              <a:rPr lang="ru-RU" sz="2000" dirty="0"/>
              <a:t> </a:t>
            </a:r>
            <a:r>
              <a:rPr lang="ru-RU" sz="2000" dirty="0" err="1"/>
              <a:t>сөздікті</a:t>
            </a:r>
            <a:r>
              <a:rPr lang="ru-RU" sz="2000" dirty="0"/>
              <a:t> </a:t>
            </a:r>
            <a:r>
              <a:rPr lang="ru-RU" sz="2000" dirty="0" err="1"/>
              <a:t>тиімді</a:t>
            </a:r>
            <a:r>
              <a:rPr lang="ru-RU" sz="2000" dirty="0"/>
              <a:t> </a:t>
            </a:r>
            <a:r>
              <a:rPr lang="ru-RU" sz="2000" dirty="0" err="1"/>
              <a:t>пайдалану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мұндай</a:t>
            </a:r>
            <a:r>
              <a:rPr lang="ru-RU" sz="2000" dirty="0"/>
              <a:t> </a:t>
            </a:r>
            <a:r>
              <a:rPr lang="ru-RU" sz="2000" dirty="0" err="1"/>
              <a:t>сөздіктер</a:t>
            </a:r>
            <a:r>
              <a:rPr lang="ru-RU" sz="2000" dirty="0"/>
              <a:t> </a:t>
            </a:r>
            <a:r>
              <a:rPr lang="ru-RU" sz="2000" dirty="0" err="1"/>
              <a:t>өте</a:t>
            </a:r>
            <a:r>
              <a:rPr lang="ru-RU" sz="2000" dirty="0"/>
              <a:t> </a:t>
            </a:r>
            <a:r>
              <a:rPr lang="ru-RU" sz="2000" dirty="0" err="1"/>
              <a:t>үлкен</a:t>
            </a:r>
            <a:r>
              <a:rPr lang="ru-RU" sz="2000" dirty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керек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31424"/>
      </p:ext>
    </p:extLst>
  </p:cSld>
  <p:clrMapOvr>
    <a:masterClrMapping/>
  </p:clrMapOvr>
</p:sld>
</file>

<file path=ppt/theme/theme1.xml><?xml version="1.0" encoding="utf-8"?>
<a:theme xmlns:a="http://schemas.openxmlformats.org/drawingml/2006/main" name="tf22874644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30307872_TF22874644" id="{93FE1A9D-736E-40CB-B67C-057CF5914018}" vid="{87467582-AE40-484C-8492-F76A7EBDCB0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8E1E7B-2E87-4FF3-8F3F-2C35BCD32914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fb0879af-3eba-417a-a55a-ffe6dcd6ca77"/>
    <ds:schemaRef ds:uri="6dc4bcd6-49db-4c07-9060-8acfc67cef9f"/>
    <ds:schemaRef ds:uri="http://schemas.microsoft.com/sharepoint/v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tf22874644</Template>
  <TotalTime>0</TotalTime>
  <Words>601</Words>
  <Application>Microsoft Office PowerPoint</Application>
  <PresentationFormat>Произвольный</PresentationFormat>
  <Paragraphs>39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tf22874644</vt:lpstr>
      <vt:lpstr>Тілдік ресурстар</vt:lpstr>
      <vt:lpstr> </vt:lpstr>
      <vt:lpstr> WWW-желісінің даму сатылары:</vt:lpstr>
      <vt:lpstr>Этика міндеттері:</vt:lpstr>
      <vt:lpstr>Презентация PowerPoint</vt:lpstr>
      <vt:lpstr>Презентация PowerPoint</vt:lpstr>
      <vt:lpstr>Презентация PowerPoint</vt:lpstr>
      <vt:lpstr>Презентация PowerPoint</vt:lpstr>
      <vt:lpstr>WordNet: негізгі принциптері</vt:lpstr>
      <vt:lpstr>Сұрақтар?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2020-07-06T05:37:12Z</dcterms:created>
  <dcterms:modified xsi:type="dcterms:W3CDTF">2021-11-05T11:29:50Z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